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7" r:id="rId2"/>
    <p:sldId id="280" r:id="rId3"/>
    <p:sldId id="281" r:id="rId4"/>
    <p:sldId id="282" r:id="rId5"/>
    <p:sldId id="283" r:id="rId6"/>
    <p:sldId id="285" r:id="rId7"/>
    <p:sldId id="284" r:id="rId8"/>
    <p:sldId id="258" r:id="rId9"/>
    <p:sldId id="259" r:id="rId10"/>
    <p:sldId id="260" r:id="rId11"/>
    <p:sldId id="286" r:id="rId12"/>
    <p:sldId id="287" r:id="rId13"/>
    <p:sldId id="26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5C69BB-580F-4B43-BBF8-EDFFB092978B}" type="datetimeFigureOut">
              <a:rPr lang="en-US"/>
              <a:pPr>
                <a:defRPr/>
              </a:pPr>
              <a:t>2/7/2011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C9B4FA-BD74-4BEE-A9FB-C5EAD55B30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5CB9A-1AF2-4000-9031-EF0553721D2E}" type="datetime4">
              <a:rPr lang="en-GB" smtClean="0"/>
              <a:t>07 February 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F093C-42E0-4792-AB6B-AD84B93E14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0524B-42C1-4C85-B915-98AF431F23A9}" type="datetime4">
              <a:rPr lang="en-GB" smtClean="0"/>
              <a:t>07 February 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8428B-B171-4A71-9685-221085C637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02F13-8A6D-4EF7-8169-370451083732}" type="datetime4">
              <a:rPr lang="en-GB" smtClean="0"/>
              <a:t>07 February 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D4E07-9126-4C48-AC02-21B5272BE1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822F6-B566-4D41-8B7D-206BDCE1F32D}" type="datetime4">
              <a:rPr lang="en-GB" smtClean="0"/>
              <a:t>07 February 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28B0C-942B-4D95-87A5-CDEDFB8858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0E953-8B6F-495F-B000-F6610F5A5D19}" type="datetime4">
              <a:rPr lang="en-GB" smtClean="0"/>
              <a:t>07 February 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5228-A64A-4CF3-934B-A5F1E8F335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EB5DF-9DE0-41DA-958A-117130F20EA8}" type="datetime4">
              <a:rPr lang="en-GB" smtClean="0"/>
              <a:t>07 February 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684BD-3D74-4DB0-9081-DD4B65C535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E8342-D868-4551-B007-5CA4ED5F5F16}" type="datetime4">
              <a:rPr lang="en-GB" smtClean="0"/>
              <a:t>07 February 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B0F70-70C4-4269-861B-1AAE737E08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6EFA0-67C7-412E-B83C-24B77D1FFA54}" type="datetime4">
              <a:rPr lang="en-GB" smtClean="0"/>
              <a:t>07 February 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C9F80-FFC0-4270-B68C-46DEB94068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F90C9-6923-48DC-AEBA-D6B187AFF4D1}" type="datetime4">
              <a:rPr lang="en-GB" smtClean="0"/>
              <a:t>07 February 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1B647-AE75-41B5-B424-6CD027F436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1EA9C-48CB-4073-A0C0-51B7EE5D9568}" type="datetime4">
              <a:rPr lang="en-GB" smtClean="0"/>
              <a:t>07 February 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32DC9-8631-47C4-9ADF-D52678DA6A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BF370-8C31-46D3-BBAD-709F0DD34FDD}" type="datetime4">
              <a:rPr lang="en-GB" smtClean="0"/>
              <a:t>07 February 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7C456-9B46-420E-8688-84B712BBB0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442739-8360-4958-B2FB-FAC4099127B1}" type="datetime4">
              <a:rPr lang="en-GB" smtClean="0"/>
              <a:t>07 February 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5257AD-EA6C-45B1-A472-A9FE16E836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netcraft.com/archives/category/web-server-survey/" TargetMode="External"/><Relationship Id="rId2" Type="http://schemas.openxmlformats.org/officeDocument/2006/relationships/hyperlink" Target="http://www.serverwatch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na.org/assignments/media-types/" TargetMode="External"/><Relationship Id="rId2" Type="http://schemas.openxmlformats.org/officeDocument/2006/relationships/hyperlink" Target="http://www.w3.org/Protocols/rfc2616/rfc2616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rt.ac.uk/index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World Wide Web</a:t>
            </a:r>
            <a:br>
              <a:rPr lang="en-GB" dirty="0" smtClean="0"/>
            </a:br>
            <a:r>
              <a:rPr lang="en-GB" dirty="0" smtClean="0"/>
              <a:t>and </a:t>
            </a:r>
            <a:r>
              <a:rPr lang="en-GB" dirty="0" smtClean="0"/>
              <a:t>the Internet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Dr Jim Briggs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A1D7E-04B8-49B3-AB8B-4F2E4FE04C73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Server actions</a:t>
            </a:r>
            <a:endParaRPr lang="en-GB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request would arrive at port 80 (the default HTTP port) on the host www.port.ac.uk</a:t>
            </a:r>
          </a:p>
          <a:p>
            <a:r>
              <a:rPr lang="en-GB" dirty="0" smtClean="0"/>
              <a:t>The message is in three parts: </a:t>
            </a:r>
          </a:p>
          <a:p>
            <a:pPr lvl="1"/>
            <a:r>
              <a:rPr lang="en-GB" dirty="0" smtClean="0"/>
              <a:t>A method (an HTTP method not a URL method) that in this case is GET</a:t>
            </a:r>
          </a:p>
          <a:p>
            <a:pPr lvl="1"/>
            <a:r>
              <a:rPr lang="en-GB" dirty="0" smtClean="0"/>
              <a:t>The Uniform Resource Identifier (URI) “index.html” </a:t>
            </a:r>
          </a:p>
          <a:p>
            <a:pPr lvl="1"/>
            <a:r>
              <a:rPr lang="en-GB" dirty="0" smtClean="0"/>
              <a:t>The version of the protocol used in the message (HTTP v1.0 in this case).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2FACC-ABFA-467A-B793-5CD5D94DB19A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HTTP response</a:t>
            </a:r>
            <a:endParaRPr lang="en-GB" dirty="0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/>
              <a:t>HTTP/1.1 200 OK</a:t>
            </a:r>
          </a:p>
          <a:p>
            <a:pPr>
              <a:buNone/>
            </a:pPr>
            <a:r>
              <a:rPr lang="en-GB" dirty="0" smtClean="0"/>
              <a:t>Server: Microsoft-IIS/4.0</a:t>
            </a:r>
          </a:p>
          <a:p>
            <a:pPr>
              <a:buNone/>
            </a:pPr>
            <a:r>
              <a:rPr lang="en-GB" dirty="0" smtClean="0"/>
              <a:t>Date: Mon, 29 Apr 2002 08:50:53 GMT</a:t>
            </a:r>
          </a:p>
          <a:p>
            <a:pPr>
              <a:buNone/>
            </a:pPr>
            <a:r>
              <a:rPr lang="en-GB" dirty="0" smtClean="0"/>
              <a:t>Content-Type: text/html</a:t>
            </a:r>
          </a:p>
          <a:p>
            <a:pPr>
              <a:buNone/>
            </a:pPr>
            <a:r>
              <a:rPr lang="en-GB" dirty="0" smtClean="0"/>
              <a:t>Accept-Ranges: bytes</a:t>
            </a:r>
          </a:p>
          <a:p>
            <a:pPr>
              <a:buNone/>
            </a:pPr>
            <a:r>
              <a:rPr lang="en-GB" dirty="0" smtClean="0"/>
              <a:t>Last-Modified: Wed, 10 Apr 2002 16:12:34 GMT</a:t>
            </a:r>
          </a:p>
          <a:p>
            <a:pPr>
              <a:buNone/>
            </a:pPr>
            <a:r>
              <a:rPr lang="en-GB" dirty="0" err="1" smtClean="0"/>
              <a:t>ETag</a:t>
            </a:r>
            <a:r>
              <a:rPr lang="en-GB" dirty="0" smtClean="0"/>
              <a:t>: "085fb85aae0c11:54fb"</a:t>
            </a:r>
          </a:p>
          <a:p>
            <a:pPr>
              <a:buNone/>
            </a:pPr>
            <a:r>
              <a:rPr lang="en-GB" dirty="0" smtClean="0"/>
              <a:t>Content-Length: 13845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&lt;HTML&gt;</a:t>
            </a:r>
          </a:p>
          <a:p>
            <a:pPr>
              <a:buNone/>
            </a:pPr>
            <a:r>
              <a:rPr lang="en-GB" dirty="0" smtClean="0"/>
              <a:t>&lt;HEAD&gt;</a:t>
            </a:r>
          </a:p>
          <a:p>
            <a:pPr>
              <a:buNone/>
            </a:pPr>
            <a:r>
              <a:rPr lang="en-GB" dirty="0" smtClean="0"/>
              <a:t>&lt;TITLE&gt;University of Portsmouth - Our University&lt;/TITLE&gt;</a:t>
            </a:r>
          </a:p>
          <a:p>
            <a:pPr>
              <a:buNone/>
            </a:pPr>
            <a:r>
              <a:rPr lang="en-GB" dirty="0" smtClean="0"/>
              <a:t>...</a:t>
            </a:r>
            <a:endParaRPr lang="en-GB" dirty="0" smtClean="0"/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 smtClean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0DC7-B879-4774-95C4-9D92678C34E7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An error response</a:t>
            </a:r>
            <a:endParaRPr lang="en-GB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HTTP/1.1 404 Object Not Found</a:t>
            </a:r>
          </a:p>
          <a:p>
            <a:pPr>
              <a:buNone/>
            </a:pPr>
            <a:r>
              <a:rPr lang="en-GB" dirty="0" smtClean="0"/>
              <a:t>Server: Microsoft-IIS/4.0</a:t>
            </a:r>
          </a:p>
          <a:p>
            <a:pPr>
              <a:buNone/>
            </a:pPr>
            <a:r>
              <a:rPr lang="en-GB" dirty="0" smtClean="0"/>
              <a:t>Date: Mon, 29 Apr 2002 08:58:12 GMT</a:t>
            </a:r>
          </a:p>
          <a:p>
            <a:pPr>
              <a:buNone/>
            </a:pPr>
            <a:r>
              <a:rPr lang="en-GB" dirty="0" smtClean="0"/>
              <a:t>Content-Length: 11891</a:t>
            </a:r>
          </a:p>
          <a:p>
            <a:pPr>
              <a:buNone/>
            </a:pPr>
            <a:r>
              <a:rPr lang="en-GB" dirty="0" smtClean="0"/>
              <a:t>Content-Type: text/html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&lt;HTML&gt;</a:t>
            </a:r>
          </a:p>
          <a:p>
            <a:pPr>
              <a:buNone/>
            </a:pPr>
            <a:r>
              <a:rPr lang="en-GB" dirty="0" smtClean="0"/>
              <a:t>&lt;HEAD&gt;</a:t>
            </a:r>
          </a:p>
          <a:p>
            <a:pPr>
              <a:buNone/>
            </a:pPr>
            <a:r>
              <a:rPr lang="en-GB" dirty="0" smtClean="0"/>
              <a:t>&lt;TITLE&gt;University of Portsmouth - Our University&lt;/TITLE&gt;</a:t>
            </a:r>
          </a:p>
          <a:p>
            <a:pPr>
              <a:buNone/>
            </a:pPr>
            <a:r>
              <a:rPr lang="en-GB" dirty="0" smtClean="0"/>
              <a:t>...</a:t>
            </a:r>
            <a:endParaRPr lang="en-GB" dirty="0" smtClean="0"/>
          </a:p>
        </p:txBody>
      </p:sp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 dirty="0" smtClean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EFA4-729D-4A4D-B7FB-B80163772197}" type="slidenum">
              <a:rPr lang="en-GB" smtClean="0"/>
              <a:pPr/>
              <a:t>12</a:t>
            </a:fld>
            <a:endParaRPr lang="en-GB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cs typeface="Times New Roman" pitchFamily="18" charset="0"/>
              </a:rPr>
              <a:t>What else does a web server do?</a:t>
            </a:r>
            <a:endParaRPr lang="en-GB" dirty="0" smtClean="0"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cs typeface="Times New Roman" pitchFamily="18" charset="0"/>
              </a:rPr>
              <a:t>Run fast </a:t>
            </a:r>
          </a:p>
          <a:p>
            <a:pPr eaLnBrk="1" hangingPunct="1"/>
            <a:r>
              <a:rPr lang="en-GB" dirty="0" smtClean="0">
                <a:cs typeface="Times New Roman" pitchFamily="18" charset="0"/>
              </a:rPr>
              <a:t>Be multitasking so:</a:t>
            </a:r>
          </a:p>
          <a:p>
            <a:pPr lvl="1" eaLnBrk="1" hangingPunct="1"/>
            <a:r>
              <a:rPr lang="en-GB" dirty="0" smtClean="0">
                <a:cs typeface="Times New Roman" pitchFamily="18" charset="0"/>
              </a:rPr>
              <a:t>Can handle more than one request at a time</a:t>
            </a:r>
          </a:p>
          <a:p>
            <a:pPr lvl="1" eaLnBrk="1" hangingPunct="1"/>
            <a:r>
              <a:rPr lang="en-GB" dirty="0" smtClean="0">
                <a:cs typeface="Times New Roman" pitchFamily="18" charset="0"/>
              </a:rPr>
              <a:t>Maintain the data it serves</a:t>
            </a:r>
          </a:p>
          <a:p>
            <a:pPr eaLnBrk="1" hangingPunct="1"/>
            <a:r>
              <a:rPr lang="en-GB" dirty="0" smtClean="0">
                <a:cs typeface="Times New Roman" pitchFamily="18" charset="0"/>
              </a:rPr>
              <a:t>Authenticate </a:t>
            </a:r>
            <a:r>
              <a:rPr lang="en-GB" dirty="0" smtClean="0">
                <a:cs typeface="Times New Roman" pitchFamily="18" charset="0"/>
              </a:rPr>
              <a:t>requestors</a:t>
            </a:r>
            <a:endParaRPr lang="en-GB" dirty="0" smtClean="0">
              <a:cs typeface="Times New Roman" pitchFamily="18" charset="0"/>
            </a:endParaRPr>
          </a:p>
          <a:p>
            <a:pPr eaLnBrk="1" hangingPunct="1"/>
            <a:r>
              <a:rPr lang="en-GB" dirty="0" smtClean="0">
                <a:cs typeface="Times New Roman" pitchFamily="18" charset="0"/>
              </a:rPr>
              <a:t>Respond to errors in the messages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GB" smtClean="0">
                <a:cs typeface="Times New Roman" pitchFamily="18" charset="0"/>
              </a:rPr>
              <a:t>Negotiate a style and language</a:t>
            </a:r>
          </a:p>
          <a:p>
            <a:pPr eaLnBrk="1" hangingPunct="1"/>
            <a:r>
              <a:rPr lang="en-GB" smtClean="0">
                <a:cs typeface="Times New Roman" pitchFamily="18" charset="0"/>
              </a:rPr>
              <a:t>Offer different file formats, e.g.</a:t>
            </a:r>
          </a:p>
          <a:p>
            <a:pPr lvl="1" eaLnBrk="1" hangingPunct="1"/>
            <a:r>
              <a:rPr lang="en-GB" smtClean="0">
                <a:cs typeface="Times New Roman" pitchFamily="18" charset="0"/>
              </a:rPr>
              <a:t>JPEG</a:t>
            </a:r>
          </a:p>
          <a:p>
            <a:pPr lvl="1" eaLnBrk="1" hangingPunct="1"/>
            <a:r>
              <a:rPr lang="en-GB" smtClean="0">
                <a:cs typeface="Times New Roman" pitchFamily="18" charset="0"/>
              </a:rPr>
              <a:t>GIF</a:t>
            </a:r>
          </a:p>
          <a:p>
            <a:pPr lvl="1" eaLnBrk="1" hangingPunct="1"/>
            <a:r>
              <a:rPr lang="en-GB" smtClean="0">
                <a:cs typeface="Times New Roman" pitchFamily="18" charset="0"/>
              </a:rPr>
              <a:t>TIFF</a:t>
            </a:r>
          </a:p>
          <a:p>
            <a:pPr eaLnBrk="1" hangingPunct="1"/>
            <a:r>
              <a:rPr lang="en-GB" smtClean="0">
                <a:cs typeface="Times New Roman" pitchFamily="18" charset="0"/>
              </a:rPr>
              <a:t>Run as a proxy server </a:t>
            </a:r>
          </a:p>
          <a:p>
            <a:pPr eaLnBrk="1" hangingPunct="1"/>
            <a:r>
              <a:rPr lang="en-GB" smtClean="0">
                <a:cs typeface="Times New Roman" pitchFamily="18" charset="0"/>
              </a:rPr>
              <a:t>Be secure!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4E88C2-B4FD-4FB6-AE25-7342F8049AA1}" type="slidenum">
              <a:rPr lang="en-GB"/>
              <a:pPr>
                <a:defRPr/>
              </a:pPr>
              <a:t>13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cs typeface="Times New Roman" pitchFamily="18" charset="0"/>
              </a:rPr>
              <a:t>Web server hardware</a:t>
            </a:r>
            <a:r>
              <a:rPr lang="en-GB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 numCol="1"/>
          <a:lstStyle/>
          <a:p>
            <a:pPr eaLnBrk="1" hangingPunct="1"/>
            <a:r>
              <a:rPr lang="en-GB" dirty="0" smtClean="0">
                <a:cs typeface="Times New Roman" pitchFamily="18" charset="0"/>
              </a:rPr>
              <a:t>Performance questions:</a:t>
            </a:r>
            <a:r>
              <a:rPr lang="en-GB" dirty="0" smtClean="0"/>
              <a:t> </a:t>
            </a:r>
            <a:endParaRPr lang="en-GB" dirty="0" smtClean="0"/>
          </a:p>
          <a:p>
            <a:pPr lvl="1" eaLnBrk="1" hangingPunct="1"/>
            <a:r>
              <a:rPr lang="en-GB" dirty="0" smtClean="0">
                <a:cs typeface="Times New Roman" pitchFamily="18" charset="0"/>
              </a:rPr>
              <a:t>How </a:t>
            </a:r>
            <a:r>
              <a:rPr lang="en-GB" dirty="0" smtClean="0">
                <a:cs typeface="Times New Roman" pitchFamily="18" charset="0"/>
              </a:rPr>
              <a:t>many simultaneous hits</a:t>
            </a:r>
            <a:r>
              <a:rPr lang="en-GB" dirty="0" smtClean="0">
                <a:cs typeface="Times New Roman" pitchFamily="18" charset="0"/>
              </a:rPr>
              <a:t>?</a:t>
            </a:r>
            <a:endParaRPr lang="en-GB" dirty="0" smtClean="0"/>
          </a:p>
          <a:p>
            <a:pPr lvl="1" eaLnBrk="1" hangingPunct="1"/>
            <a:r>
              <a:rPr lang="en-GB" dirty="0" smtClean="0"/>
              <a:t>How much static files and how much dynamic output?</a:t>
            </a:r>
            <a:endParaRPr lang="en-GB" dirty="0" smtClean="0"/>
          </a:p>
          <a:p>
            <a:pPr lvl="1" eaLnBrk="1" hangingPunct="1"/>
            <a:r>
              <a:rPr lang="en-GB" dirty="0" smtClean="0">
                <a:cs typeface="Times New Roman" pitchFamily="18" charset="0"/>
              </a:rPr>
              <a:t>How </a:t>
            </a:r>
            <a:r>
              <a:rPr lang="en-GB" dirty="0" smtClean="0">
                <a:cs typeface="Times New Roman" pitchFamily="18" charset="0"/>
              </a:rPr>
              <a:t>long without failing?</a:t>
            </a:r>
            <a:r>
              <a:rPr lang="en-GB" dirty="0" smtClean="0"/>
              <a:t> </a:t>
            </a:r>
          </a:p>
          <a:p>
            <a:pPr lvl="1" eaLnBrk="1" hangingPunct="1"/>
            <a:r>
              <a:rPr lang="en-GB" dirty="0" smtClean="0">
                <a:cs typeface="Times New Roman" pitchFamily="18" charset="0"/>
              </a:rPr>
              <a:t>How </a:t>
            </a:r>
            <a:r>
              <a:rPr lang="en-GB" dirty="0" smtClean="0">
                <a:cs typeface="Times New Roman" pitchFamily="18" charset="0"/>
              </a:rPr>
              <a:t>many different types of </a:t>
            </a:r>
            <a:r>
              <a:rPr lang="en-GB" dirty="0" smtClean="0">
                <a:cs typeface="Times New Roman" pitchFamily="18" charset="0"/>
              </a:rPr>
              <a:t>data?</a:t>
            </a:r>
          </a:p>
          <a:p>
            <a:pPr lvl="2" eaLnBrk="1" hangingPunct="1"/>
            <a:r>
              <a:rPr lang="en-GB" dirty="0" smtClean="0">
                <a:cs typeface="Times New Roman" pitchFamily="18" charset="0"/>
              </a:rPr>
              <a:t>just </a:t>
            </a:r>
            <a:r>
              <a:rPr lang="en-GB" dirty="0" smtClean="0">
                <a:cs typeface="Times New Roman" pitchFamily="18" charset="0"/>
              </a:rPr>
              <a:t>text or </a:t>
            </a:r>
            <a:r>
              <a:rPr lang="en-GB" dirty="0" smtClean="0">
                <a:cs typeface="Times New Roman" pitchFamily="18" charset="0"/>
              </a:rPr>
              <a:t>multimedia</a:t>
            </a:r>
            <a:endParaRPr lang="en-GB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Location questions:</a:t>
            </a:r>
          </a:p>
          <a:p>
            <a:pPr lvl="1" eaLnBrk="1" hangingPunct="1"/>
            <a:r>
              <a:rPr lang="en-GB" dirty="0" smtClean="0"/>
              <a:t>Local or remote?</a:t>
            </a:r>
          </a:p>
          <a:p>
            <a:pPr lvl="1" eaLnBrk="1" hangingPunct="1"/>
            <a:r>
              <a:rPr lang="en-GB" dirty="0" smtClean="0"/>
              <a:t>Manage yourself or use hosting service?</a:t>
            </a:r>
          </a:p>
          <a:p>
            <a:pPr lvl="1" eaLnBrk="1" hangingPunct="1"/>
            <a:r>
              <a:rPr lang="en-GB" dirty="0" smtClean="0"/>
              <a:t>Single server or multi-host</a:t>
            </a:r>
            <a:r>
              <a:rPr lang="en-GB" dirty="0" smtClean="0"/>
              <a:t>?</a:t>
            </a:r>
          </a:p>
          <a:p>
            <a:pPr lvl="1" eaLnBrk="1" hangingPunct="1"/>
            <a:r>
              <a:rPr lang="en-GB" dirty="0" smtClean="0"/>
              <a:t>Where in the world?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BBAE90-1DF0-4B9D-89B4-00A680172F2A}" type="slidenum">
              <a:rPr lang="en-GB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Web server software</a:t>
            </a:r>
            <a:endParaRPr lang="en-GB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most popular two web servers are: </a:t>
            </a:r>
          </a:p>
          <a:p>
            <a:pPr lvl="1"/>
            <a:r>
              <a:rPr lang="en-GB" dirty="0" smtClean="0"/>
              <a:t>Apache </a:t>
            </a:r>
          </a:p>
          <a:p>
            <a:pPr lvl="1"/>
            <a:r>
              <a:rPr lang="en-GB" dirty="0" smtClean="0"/>
              <a:t>Microsoft Internet Information Services (IIS)</a:t>
            </a:r>
          </a:p>
          <a:p>
            <a:r>
              <a:rPr lang="en-GB" dirty="0" smtClean="0"/>
              <a:t>For:</a:t>
            </a:r>
          </a:p>
          <a:p>
            <a:pPr lvl="1"/>
            <a:r>
              <a:rPr lang="en-GB" dirty="0" smtClean="0"/>
              <a:t>other servers, see </a:t>
            </a:r>
            <a:r>
              <a:rPr lang="en-GB" dirty="0" smtClean="0">
                <a:hlinkClick r:id="rId2"/>
              </a:rPr>
              <a:t>http://www.serverwatch.com/</a:t>
            </a:r>
            <a:endParaRPr lang="en-GB" dirty="0" smtClean="0"/>
          </a:p>
          <a:p>
            <a:pPr lvl="1"/>
            <a:r>
              <a:rPr lang="en-GB" dirty="0" smtClean="0"/>
              <a:t>popularity, see </a:t>
            </a:r>
            <a:r>
              <a:rPr lang="en-GB" dirty="0" smtClean="0">
                <a:hlinkClick r:id="rId3"/>
              </a:rPr>
              <a:t>http://news.netcraft.com/archives/category/web-server-survey/</a:t>
            </a:r>
            <a:endParaRPr lang="en-GB" dirty="0" smtClean="0"/>
          </a:p>
          <a:p>
            <a:r>
              <a:rPr lang="en-GB" dirty="0" smtClean="0"/>
              <a:t>Apache will run on either:</a:t>
            </a:r>
          </a:p>
          <a:p>
            <a:pPr lvl="1"/>
            <a:r>
              <a:rPr lang="en-GB" dirty="0" smtClean="0"/>
              <a:t>Unix based systems (including Linux) </a:t>
            </a:r>
          </a:p>
          <a:p>
            <a:pPr lvl="1"/>
            <a:r>
              <a:rPr lang="en-GB" dirty="0" smtClean="0"/>
              <a:t>Windows</a:t>
            </a:r>
            <a:endParaRPr lang="en-GB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DA66-2EA0-4968-90A1-7590AD145689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Client Software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Web Clients</a:t>
            </a:r>
          </a:p>
          <a:p>
            <a:pPr lvl="1"/>
            <a:r>
              <a:rPr lang="en-GB" dirty="0" smtClean="0"/>
              <a:t>Microsoft Internet </a:t>
            </a:r>
            <a:r>
              <a:rPr lang="en-GB" dirty="0" smtClean="0"/>
              <a:t>Explorer (IE)</a:t>
            </a:r>
            <a:endParaRPr lang="en-GB" dirty="0" smtClean="0"/>
          </a:p>
          <a:p>
            <a:pPr lvl="1"/>
            <a:r>
              <a:rPr lang="en-GB" dirty="0" smtClean="0"/>
              <a:t>Mozilla Firefox</a:t>
            </a:r>
          </a:p>
          <a:p>
            <a:pPr lvl="1"/>
            <a:r>
              <a:rPr lang="en-GB" dirty="0" smtClean="0"/>
              <a:t>Google Chrome</a:t>
            </a:r>
          </a:p>
          <a:p>
            <a:pPr lvl="1"/>
            <a:r>
              <a:rPr lang="en-GB" dirty="0" smtClean="0"/>
              <a:t>Opera</a:t>
            </a:r>
          </a:p>
          <a:p>
            <a:pPr lvl="1"/>
            <a:r>
              <a:rPr lang="en-GB" dirty="0" smtClean="0"/>
              <a:t>Safari (on Mac)</a:t>
            </a:r>
            <a:endParaRPr lang="en-GB" dirty="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Plug-ins</a:t>
            </a:r>
          </a:p>
          <a:p>
            <a:pPr lvl="1"/>
            <a:r>
              <a:rPr lang="en-GB" dirty="0" smtClean="0"/>
              <a:t>For multimedia, e.g.</a:t>
            </a:r>
          </a:p>
          <a:p>
            <a:pPr lvl="2"/>
            <a:r>
              <a:rPr lang="en-GB" dirty="0" smtClean="0"/>
              <a:t>Flash</a:t>
            </a:r>
          </a:p>
          <a:p>
            <a:pPr lvl="2"/>
            <a:r>
              <a:rPr lang="en-GB" dirty="0" smtClean="0"/>
              <a:t>QuickTime</a:t>
            </a:r>
          </a:p>
          <a:p>
            <a:pPr lvl="2"/>
            <a:r>
              <a:rPr lang="en-GB" dirty="0" smtClean="0"/>
              <a:t>RealPlayer, etc.</a:t>
            </a:r>
          </a:p>
          <a:p>
            <a:pPr lvl="1"/>
            <a:r>
              <a:rPr lang="en-GB" dirty="0" smtClean="0"/>
              <a:t>For executing programs, e.g.</a:t>
            </a:r>
          </a:p>
          <a:p>
            <a:pPr lvl="2"/>
            <a:r>
              <a:rPr lang="en-GB" dirty="0" smtClean="0"/>
              <a:t>JavaScript</a:t>
            </a:r>
          </a:p>
          <a:p>
            <a:pPr lvl="2"/>
            <a:r>
              <a:rPr lang="en-GB" dirty="0" smtClean="0"/>
              <a:t>VB </a:t>
            </a:r>
            <a:r>
              <a:rPr lang="en-GB" dirty="0" smtClean="0"/>
              <a:t>script</a:t>
            </a:r>
          </a:p>
          <a:p>
            <a:pPr lvl="1"/>
            <a:r>
              <a:rPr lang="en-GB" dirty="0" smtClean="0"/>
              <a:t>For presenting data</a:t>
            </a:r>
          </a:p>
          <a:p>
            <a:pPr lvl="2"/>
            <a:r>
              <a:rPr lang="en-GB" dirty="0" smtClean="0"/>
              <a:t>XML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624CDA-E37E-4720-A7DC-39D092F8C1FA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Related servers - databases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GB" smtClean="0"/>
              <a:t>Expensive Ones</a:t>
            </a:r>
          </a:p>
          <a:p>
            <a:pPr lvl="1"/>
            <a:r>
              <a:rPr lang="en-GB" smtClean="0"/>
              <a:t>Oracle</a:t>
            </a:r>
          </a:p>
          <a:p>
            <a:pPr lvl="1"/>
            <a:r>
              <a:rPr lang="en-GB" smtClean="0"/>
              <a:t>Microsoft SQL Server</a:t>
            </a:r>
          </a:p>
          <a:p>
            <a:pPr lvl="1"/>
            <a:r>
              <a:rPr lang="en-GB" smtClean="0"/>
              <a:t>IBM DB2</a:t>
            </a:r>
          </a:p>
          <a:p>
            <a:pPr lvl="1"/>
            <a:r>
              <a:rPr lang="en-GB" smtClean="0"/>
              <a:t>Informix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GB" smtClean="0"/>
              <a:t>Cheap/Free Ones</a:t>
            </a:r>
          </a:p>
          <a:p>
            <a:pPr lvl="1"/>
            <a:r>
              <a:rPr lang="en-GB" smtClean="0"/>
              <a:t>MySQL</a:t>
            </a:r>
          </a:p>
          <a:p>
            <a:pPr lvl="1"/>
            <a:r>
              <a:rPr lang="en-GB" smtClean="0"/>
              <a:t>PostgreSQL</a:t>
            </a:r>
          </a:p>
          <a:p>
            <a:pPr lvl="1"/>
            <a:r>
              <a:rPr lang="en-GB" smtClean="0"/>
              <a:t>Java DB</a:t>
            </a:r>
          </a:p>
          <a:p>
            <a:pPr lvl="1"/>
            <a:r>
              <a:rPr lang="en-GB" smtClean="0"/>
              <a:t>Microsoft Access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D4665-7BC2-4B4C-B428-44707775A386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Glue code (web applications)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programming language?</a:t>
            </a:r>
          </a:p>
          <a:p>
            <a:pPr lvl="1" eaLnBrk="1" hangingPunct="1"/>
            <a:r>
              <a:rPr lang="en-GB" smtClean="0"/>
              <a:t> Java</a:t>
            </a:r>
          </a:p>
          <a:p>
            <a:pPr lvl="1" eaLnBrk="1" hangingPunct="1"/>
            <a:r>
              <a:rPr lang="en-GB" smtClean="0"/>
              <a:t> PHP</a:t>
            </a:r>
          </a:p>
          <a:p>
            <a:pPr lvl="1" eaLnBrk="1" hangingPunct="1"/>
            <a:r>
              <a:rPr lang="en-GB" smtClean="0"/>
              <a:t> ASP</a:t>
            </a:r>
          </a:p>
          <a:p>
            <a:pPr lvl="1" eaLnBrk="1" hangingPunct="1"/>
            <a:r>
              <a:rPr lang="en-GB" smtClean="0"/>
              <a:t> Perl</a:t>
            </a:r>
          </a:p>
          <a:p>
            <a:pPr lvl="1" eaLnBrk="1" hangingPunct="1"/>
            <a:r>
              <a:rPr lang="en-GB" smtClean="0"/>
              <a:t> C/C++</a:t>
            </a:r>
          </a:p>
          <a:p>
            <a:pPr lvl="1" eaLnBrk="1" hangingPunct="1"/>
            <a:r>
              <a:rPr lang="en-GB" smtClean="0"/>
              <a:t> PL/SQL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application development environment?</a:t>
            </a:r>
          </a:p>
          <a:p>
            <a:pPr lvl="1" eaLnBrk="1" hangingPunct="1"/>
            <a:r>
              <a:rPr lang="en-GB" smtClean="0"/>
              <a:t>Oracle WebDB</a:t>
            </a:r>
          </a:p>
          <a:p>
            <a:pPr lvl="1" eaLnBrk="1" hangingPunct="1"/>
            <a:r>
              <a:rPr lang="en-GB" smtClean="0"/>
              <a:t>NetBeans</a:t>
            </a:r>
          </a:p>
          <a:p>
            <a:pPr lvl="1" eaLnBrk="1" hangingPunct="1"/>
            <a:r>
              <a:rPr lang="en-GB" smtClean="0"/>
              <a:t>Eclipse</a:t>
            </a:r>
          </a:p>
          <a:p>
            <a:pPr lvl="1" eaLnBrk="1" hangingPunct="1"/>
            <a:r>
              <a:rPr lang="en-GB" smtClean="0"/>
              <a:t>iPortal</a:t>
            </a:r>
          </a:p>
          <a:p>
            <a:pPr lvl="1" eaLnBrk="1" hangingPunct="1"/>
            <a:r>
              <a:rPr lang="en-GB" smtClean="0"/>
              <a:t>IBM WebSphere</a:t>
            </a:r>
          </a:p>
          <a:p>
            <a:pPr lvl="1" eaLnBrk="1" hangingPunct="1"/>
            <a:r>
              <a:rPr lang="en-GB" smtClean="0"/>
              <a:t>Microsoft Studio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3A393-4D4A-4A91-90DC-6422B6EDBEDE}" type="slidenum">
              <a:rPr lang="en-GB" smtClean="0"/>
              <a:pPr>
                <a:defRPr/>
              </a:pPr>
              <a:t>18</a:t>
            </a:fld>
            <a:endParaRPr lang="en-GB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 on the WWW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Internet?</a:t>
            </a:r>
          </a:p>
          <a:p>
            <a:r>
              <a:rPr lang="en-GB" dirty="0" smtClean="0"/>
              <a:t>What is the World Wide Web?</a:t>
            </a:r>
          </a:p>
          <a:p>
            <a:r>
              <a:rPr lang="en-GB" dirty="0" smtClean="0"/>
              <a:t>What are the characteristic features that distinguish the WWW from other internet applications?</a:t>
            </a:r>
          </a:p>
          <a:p>
            <a:r>
              <a:rPr lang="en-GB" dirty="0" smtClean="0"/>
              <a:t>What WWW-specific software is there?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28B0C-942B-4D95-87A5-CDEDFB8858C0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WUCM1</a:t>
            </a:r>
            <a:endParaRPr lang="en-GB" smtClean="0"/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9B56F7-1DD1-49B5-93C7-73AFBF41C44D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is the web?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Distributed system</a:t>
            </a:r>
          </a:p>
          <a:p>
            <a:r>
              <a:rPr lang="en-GB" smtClean="0"/>
              <a:t>Client-server system</a:t>
            </a:r>
          </a:p>
          <a:p>
            <a:r>
              <a:rPr lang="en-GB" smtClean="0"/>
              <a:t>Characteristics of clients and servers</a:t>
            </a:r>
          </a:p>
          <a:p>
            <a:pPr lvl="1"/>
            <a:r>
              <a:rPr lang="en-GB" smtClean="0"/>
              <a:t>Servers always on / Clients choose when on</a:t>
            </a:r>
          </a:p>
          <a:p>
            <a:pPr lvl="1"/>
            <a:r>
              <a:rPr lang="en-GB" smtClean="0"/>
              <a:t>Clients do not need high performance if the work is done on the server</a:t>
            </a:r>
          </a:p>
          <a:p>
            <a:r>
              <a:rPr lang="en-GB" smtClean="0"/>
              <a:t>Protocol based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WUCM1</a:t>
            </a:r>
            <a:endParaRPr lang="en-GB" smtClean="0"/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8B3C54-BC0A-48BE-9147-3E36E3C64304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Basic architecture of the web</a:t>
            </a:r>
          </a:p>
        </p:txBody>
      </p:sp>
      <p:pic>
        <p:nvPicPr>
          <p:cNvPr id="4101" name="Picture 5" descr="BasicWebArchite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82813"/>
            <a:ext cx="9144000" cy="313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Web clients and servers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mtClean="0"/>
              <a:t>Clients:</a:t>
            </a:r>
          </a:p>
          <a:p>
            <a:pPr lvl="1"/>
            <a:r>
              <a:rPr lang="en-GB" smtClean="0"/>
              <a:t>Send requests for resources</a:t>
            </a:r>
          </a:p>
          <a:p>
            <a:pPr lvl="1"/>
            <a:r>
              <a:rPr lang="en-GB" smtClean="0"/>
              <a:t>Receive responses and display their contents</a:t>
            </a:r>
          </a:p>
          <a:p>
            <a:pPr lvl="1"/>
            <a:r>
              <a:rPr lang="en-GB" smtClean="0"/>
              <a:t>Provide user interface to manage the above</a:t>
            </a:r>
            <a:endParaRPr lang="en-GB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mtClean="0"/>
              <a:t>Servers:</a:t>
            </a:r>
          </a:p>
          <a:p>
            <a:pPr lvl="1"/>
            <a:r>
              <a:rPr lang="en-GB" smtClean="0"/>
              <a:t>Receive requests for resources</a:t>
            </a:r>
          </a:p>
          <a:p>
            <a:pPr lvl="1"/>
            <a:r>
              <a:rPr lang="en-GB" smtClean="0"/>
              <a:t>Send responses containing specified resource</a:t>
            </a:r>
          </a:p>
          <a:p>
            <a:pPr lvl="1"/>
            <a:r>
              <a:rPr lang="en-GB" smtClean="0"/>
              <a:t>Always available to do the above</a:t>
            </a:r>
          </a:p>
          <a:p>
            <a:pPr lvl="1"/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9F80-FFC0-4270-B68C-46DEB94068C0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HTTP protocol</a:t>
            </a:r>
            <a:endParaRPr lang="en-GB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Specified by</a:t>
            </a:r>
          </a:p>
          <a:p>
            <a:pPr lvl="1"/>
            <a:r>
              <a:rPr lang="en-GB" dirty="0" smtClean="0">
                <a:hlinkClick r:id="rId2"/>
              </a:rPr>
              <a:t>http://www.w3.org/Protocols/rfc2616/rfc2616.html</a:t>
            </a:r>
            <a:r>
              <a:rPr lang="en-GB" dirty="0" smtClean="0"/>
              <a:t> </a:t>
            </a:r>
          </a:p>
          <a:p>
            <a:r>
              <a:rPr lang="en-GB" dirty="0" smtClean="0"/>
              <a:t>Based on requests and responses</a:t>
            </a:r>
          </a:p>
          <a:p>
            <a:r>
              <a:rPr lang="en-GB" dirty="0" smtClean="0"/>
              <a:t>A response can contain any document</a:t>
            </a:r>
          </a:p>
          <a:p>
            <a:pPr lvl="1"/>
            <a:r>
              <a:rPr lang="en-GB" dirty="0" smtClean="0"/>
              <a:t>MIME (Multipurpose Internet Mail Extensions) types</a:t>
            </a:r>
          </a:p>
          <a:p>
            <a:pPr lvl="1"/>
            <a:r>
              <a:rPr lang="en-GB" dirty="0" smtClean="0">
                <a:hlinkClick r:id="rId3"/>
              </a:rPr>
              <a:t>http://www.iana.org/assignments/media-types/</a:t>
            </a:r>
            <a:r>
              <a:rPr lang="en-GB" dirty="0" smtClean="0"/>
              <a:t> </a:t>
            </a:r>
          </a:p>
          <a:p>
            <a:r>
              <a:rPr lang="en-GB" dirty="0" smtClean="0"/>
              <a:t>A stateless protocol</a:t>
            </a:r>
          </a:p>
          <a:p>
            <a:r>
              <a:rPr lang="en-GB" dirty="0" smtClean="0"/>
              <a:t>Normally transported via a TCP/IP connection</a:t>
            </a:r>
          </a:p>
          <a:p>
            <a:pPr lvl="1"/>
            <a:r>
              <a:rPr lang="en-GB" dirty="0" smtClean="0"/>
              <a:t>Default port is TCP 80</a:t>
            </a:r>
            <a:endParaRPr lang="en-GB" dirty="0" smtClean="0"/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 smtClean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3C3E-FA90-45EB-A78C-FB5874BA5145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Uniform Resource Locator (URL)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resources identified by a URL</a:t>
            </a:r>
          </a:p>
          <a:p>
            <a:r>
              <a:rPr lang="en-GB" dirty="0" smtClean="0"/>
              <a:t>What a URL maps on to is server specific</a:t>
            </a:r>
          </a:p>
          <a:p>
            <a:r>
              <a:rPr lang="en-GB" dirty="0" smtClean="0"/>
              <a:t>But usually:</a:t>
            </a:r>
          </a:p>
          <a:p>
            <a:pPr lvl="1"/>
            <a:r>
              <a:rPr lang="en-GB" dirty="0" smtClean="0"/>
              <a:t>specific file located on server </a:t>
            </a:r>
          </a:p>
          <a:p>
            <a:pPr lvl="2"/>
            <a:r>
              <a:rPr lang="en-GB" dirty="0" smtClean="0"/>
              <a:t>send file</a:t>
            </a:r>
          </a:p>
          <a:p>
            <a:pPr lvl="1"/>
            <a:r>
              <a:rPr lang="en-GB" dirty="0" smtClean="0"/>
              <a:t>specific program located on server </a:t>
            </a:r>
          </a:p>
          <a:p>
            <a:pPr lvl="2"/>
            <a:r>
              <a:rPr lang="en-GB" dirty="0" smtClean="0"/>
              <a:t>run program and send output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684BD-3D74-4DB0-9081-DD4B65C5355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</a:t>
            </a:r>
            <a:r>
              <a:rPr lang="en-GB" dirty="0" smtClean="0"/>
              <a:t>ction of HTTP 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Suppose you enter (or click on a link to): </a:t>
            </a:r>
            <a:r>
              <a:rPr lang="en-GB" dirty="0" smtClean="0">
                <a:hlinkClick r:id="rId2"/>
              </a:rPr>
              <a:t>http://www.port.ac.uk/index.html</a:t>
            </a:r>
            <a:endParaRPr lang="en-GB" dirty="0" smtClean="0"/>
          </a:p>
          <a:p>
            <a:r>
              <a:rPr lang="en-GB" dirty="0" smtClean="0"/>
              <a:t>The URL has three main components:</a:t>
            </a:r>
            <a:br>
              <a:rPr lang="en-GB" dirty="0" smtClean="0"/>
            </a:br>
            <a:r>
              <a:rPr lang="en-GB" b="1" dirty="0" smtClean="0"/>
              <a:t>&lt;method&gt;://&lt;host&gt;/&lt;path&gt;</a:t>
            </a:r>
          </a:p>
          <a:p>
            <a:r>
              <a:rPr lang="en-GB" dirty="0" smtClean="0"/>
              <a:t>The browser would interpret this as a request to:</a:t>
            </a:r>
          </a:p>
          <a:p>
            <a:pPr lvl="1"/>
            <a:r>
              <a:rPr lang="en-GB" dirty="0" smtClean="0"/>
              <a:t>use the </a:t>
            </a:r>
            <a:r>
              <a:rPr lang="en-GB" b="1" dirty="0" smtClean="0"/>
              <a:t>http</a:t>
            </a:r>
            <a:r>
              <a:rPr lang="en-GB" dirty="0" smtClean="0"/>
              <a:t>: &lt;method&gt;, i.e. use the hypertext transfer protocol to …</a:t>
            </a:r>
          </a:p>
          <a:p>
            <a:pPr lvl="1"/>
            <a:r>
              <a:rPr lang="en-GB" dirty="0" smtClean="0"/>
              <a:t>communicate with &lt;host&gt; </a:t>
            </a:r>
            <a:r>
              <a:rPr lang="en-GB" b="1" dirty="0" smtClean="0"/>
              <a:t>www.port.ac.uk</a:t>
            </a:r>
            <a:r>
              <a:rPr lang="en-GB" dirty="0" smtClean="0"/>
              <a:t> to …</a:t>
            </a:r>
          </a:p>
          <a:p>
            <a:pPr lvl="1"/>
            <a:r>
              <a:rPr lang="en-GB" dirty="0" smtClean="0"/>
              <a:t>access the resource known as </a:t>
            </a:r>
            <a:r>
              <a:rPr lang="en-GB" b="1" dirty="0" smtClean="0"/>
              <a:t>index.html</a:t>
            </a:r>
          </a:p>
          <a:p>
            <a:pPr lvl="2"/>
            <a:r>
              <a:rPr lang="en-GB" dirty="0" smtClean="0"/>
              <a:t>We can guess this is a file, but client does not know for sure and doesn't care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C92E-D143-425A-AF9E-648EDEAD218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Browser actions</a:t>
            </a:r>
            <a:endParaRPr lang="en-GB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Browser would parse the information</a:t>
            </a:r>
          </a:p>
          <a:p>
            <a:pPr lvl="1"/>
            <a:r>
              <a:rPr lang="en-GB" dirty="0" smtClean="0"/>
              <a:t>t</a:t>
            </a:r>
            <a:r>
              <a:rPr lang="en-GB" dirty="0" smtClean="0"/>
              <a:t>o send the following message</a:t>
            </a:r>
          </a:p>
          <a:p>
            <a:pPr lvl="1"/>
            <a:r>
              <a:rPr lang="en-GB" dirty="0" smtClean="0"/>
              <a:t>t</a:t>
            </a:r>
            <a:r>
              <a:rPr lang="en-GB" dirty="0" smtClean="0"/>
              <a:t>o host www.port.ac.uk: </a:t>
            </a:r>
            <a:endParaRPr lang="en-GB" dirty="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E3513-78FF-4440-B941-94CBA93864FE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752600" y="34290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467544" y="4149080"/>
            <a:ext cx="8208912" cy="1117600"/>
          </a:xfrm>
          <a:prstGeom prst="rect">
            <a:avLst/>
          </a:prstGeom>
          <a:noFill/>
          <a:ln w="25400" cap="sq">
            <a:solidFill>
              <a:srgbClr val="FFFF99"/>
            </a:solidFill>
            <a:miter lim="800000"/>
            <a:headEnd type="none" w="sm" len="sm"/>
            <a:tailEnd type="none" w="sm" len="sm"/>
          </a:ln>
        </p:spPr>
        <p:txBody>
          <a:bodyPr wrap="square" tIns="118800" bIns="118800">
            <a:spAutoFit/>
          </a:bodyPr>
          <a:lstStyle/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en-GB" sz="2800" b="1">
                <a:latin typeface="Courier New" pitchFamily="49" charset="0"/>
                <a:cs typeface="Courier New" pitchFamily="49" charset="0"/>
              </a:rPr>
              <a:t>GET index.html HTTP/1.0 &lt;CR&gt;&lt;LF&gt; &lt;CR&gt;&lt;LF&gt;</a:t>
            </a:r>
            <a:endParaRPr lang="en-GB" sz="2800">
              <a:latin typeface="Calibri" pitchFamily="34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WUCM1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742</Words>
  <Application>Microsoft Office PowerPoint</Application>
  <PresentationFormat>On-screen Show (4:3)</PresentationFormat>
  <Paragraphs>201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Courier New</vt:lpstr>
      <vt:lpstr>Office Theme</vt:lpstr>
      <vt:lpstr>The World Wide Web and the Internet</vt:lpstr>
      <vt:lpstr>Recap on the WWW</vt:lpstr>
      <vt:lpstr>What is the web?</vt:lpstr>
      <vt:lpstr>Basic architecture of the web</vt:lpstr>
      <vt:lpstr>Web clients and servers</vt:lpstr>
      <vt:lpstr>HTTP protocol</vt:lpstr>
      <vt:lpstr>Uniform Resource Locator (URL)</vt:lpstr>
      <vt:lpstr>Action of HTTP </vt:lpstr>
      <vt:lpstr>Browser actions</vt:lpstr>
      <vt:lpstr>Server actions</vt:lpstr>
      <vt:lpstr>HTTP response</vt:lpstr>
      <vt:lpstr>An error response</vt:lpstr>
      <vt:lpstr>What else does a web server do?</vt:lpstr>
      <vt:lpstr>Web server hardware </vt:lpstr>
      <vt:lpstr>Web server software</vt:lpstr>
      <vt:lpstr>Client Software</vt:lpstr>
      <vt:lpstr>Related servers - databases</vt:lpstr>
      <vt:lpstr>Glue code (web applications)</vt:lpstr>
    </vt:vector>
  </TitlesOfParts>
  <Company>University of Portsmouth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servers and the Internet</dc:title>
  <dc:creator>Jim Briggs</dc:creator>
  <cp:lastModifiedBy>Jim Briggs</cp:lastModifiedBy>
  <cp:revision>22</cp:revision>
  <dcterms:created xsi:type="dcterms:W3CDTF">2008-02-06T10:29:16Z</dcterms:created>
  <dcterms:modified xsi:type="dcterms:W3CDTF">2011-02-07T11:23:56Z</dcterms:modified>
</cp:coreProperties>
</file>